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7" r:id="rId3"/>
    <p:sldId id="313" r:id="rId4"/>
    <p:sldId id="268" r:id="rId5"/>
    <p:sldId id="283" r:id="rId6"/>
    <p:sldId id="256" r:id="rId7"/>
    <p:sldId id="257" r:id="rId8"/>
    <p:sldId id="258" r:id="rId9"/>
    <p:sldId id="269" r:id="rId10"/>
    <p:sldId id="259" r:id="rId11"/>
    <p:sldId id="260" r:id="rId12"/>
    <p:sldId id="262" r:id="rId13"/>
    <p:sldId id="261" r:id="rId14"/>
    <p:sldId id="305" r:id="rId15"/>
    <p:sldId id="314" r:id="rId16"/>
    <p:sldId id="298" r:id="rId17"/>
    <p:sldId id="335" r:id="rId18"/>
    <p:sldId id="315" r:id="rId19"/>
    <p:sldId id="270" r:id="rId20"/>
    <p:sldId id="263" r:id="rId21"/>
    <p:sldId id="264" r:id="rId22"/>
    <p:sldId id="265" r:id="rId23"/>
    <p:sldId id="266" r:id="rId24"/>
    <p:sldId id="297" r:id="rId26"/>
    <p:sldId id="334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4a1077-a9bf-4a66-8682-b30dc2254e5b}">
          <p14:sldIdLst>
            <p14:sldId id="267"/>
            <p14:sldId id="313"/>
            <p14:sldId id="268"/>
            <p14:sldId id="283"/>
            <p14:sldId id="256"/>
            <p14:sldId id="257"/>
            <p14:sldId id="258"/>
            <p14:sldId id="269"/>
            <p14:sldId id="260"/>
            <p14:sldId id="262"/>
            <p14:sldId id="261"/>
            <p14:sldId id="305"/>
            <p14:sldId id="314"/>
            <p14:sldId id="298"/>
            <p14:sldId id="335"/>
            <p14:sldId id="315"/>
            <p14:sldId id="270"/>
            <p14:sldId id="263"/>
            <p14:sldId id="264"/>
            <p14:sldId id="265"/>
            <p14:sldId id="266"/>
            <p14:sldId id="297"/>
            <p14:sldId id="334"/>
            <p14:sldId id="259"/>
          </p14:sldIdLst>
        </p14:section>
        <p14:section name="无标题节" id="{950fcfab-b525-45b3-b0be-5ec2f38ba85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871" y="-3176"/>
            <a:ext cx="5805130" cy="6861176"/>
          </a:xfrm>
          <a:custGeom>
            <a:avLst/>
            <a:gdLst>
              <a:gd name="connsiteX0" fmla="*/ 5451014 w 5805130"/>
              <a:gd name="connsiteY0" fmla="*/ 0 h 6861176"/>
              <a:gd name="connsiteX1" fmla="*/ 5805130 w 5805130"/>
              <a:gd name="connsiteY1" fmla="*/ 0 h 6861176"/>
              <a:gd name="connsiteX2" fmla="*/ 5805130 w 5805130"/>
              <a:gd name="connsiteY2" fmla="*/ 6861176 h 6861176"/>
              <a:gd name="connsiteX3" fmla="*/ 0 w 5805130"/>
              <a:gd name="connsiteY3" fmla="*/ 6861176 h 6861176"/>
              <a:gd name="connsiteX4" fmla="*/ 0 w 5805130"/>
              <a:gd name="connsiteY4" fmla="*/ 6828820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130" h="6861176">
                <a:moveTo>
                  <a:pt x="5451014" y="0"/>
                </a:moveTo>
                <a:lnTo>
                  <a:pt x="5805130" y="0"/>
                </a:lnTo>
                <a:lnTo>
                  <a:pt x="5805130" y="6861176"/>
                </a:lnTo>
                <a:lnTo>
                  <a:pt x="0" y="6861176"/>
                </a:lnTo>
                <a:lnTo>
                  <a:pt x="0" y="6828820"/>
                </a:lnTo>
                <a:close/>
              </a:path>
            </a:pathLst>
          </a:custGeom>
        </p:spPr>
      </p:pic>
      <p:sp>
        <p:nvSpPr>
          <p:cNvPr id="17" name="Freeform 19"/>
          <p:cNvSpPr/>
          <p:nvPr>
            <p:custDataLst>
              <p:tags r:id="rId4"/>
            </p:custDataLst>
          </p:nvPr>
        </p:nvSpPr>
        <p:spPr bwMode="auto">
          <a:xfrm>
            <a:off x="5372912" y="0"/>
            <a:ext cx="6467431" cy="6859588"/>
          </a:xfrm>
          <a:custGeom>
            <a:avLst/>
            <a:gdLst>
              <a:gd name="T0" fmla="*/ 2584 w 3084"/>
              <a:gd name="T1" fmla="*/ 0 h 3271"/>
              <a:gd name="T2" fmla="*/ 0 w 3084"/>
              <a:gd name="T3" fmla="*/ 3271 h 3271"/>
              <a:gd name="T4" fmla="*/ 501 w 3084"/>
              <a:gd name="T5" fmla="*/ 3271 h 3271"/>
              <a:gd name="T6" fmla="*/ 3084 w 3084"/>
              <a:gd name="T7" fmla="*/ 0 h 3271"/>
              <a:gd name="T8" fmla="*/ 2584 w 3084"/>
              <a:gd name="T9" fmla="*/ 0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271">
                <a:moveTo>
                  <a:pt x="2584" y="0"/>
                </a:moveTo>
                <a:lnTo>
                  <a:pt x="0" y="3271"/>
                </a:lnTo>
                <a:lnTo>
                  <a:pt x="501" y="3271"/>
                </a:lnTo>
                <a:lnTo>
                  <a:pt x="3084" y="0"/>
                </a:lnTo>
                <a:lnTo>
                  <a:pt x="258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5" name="Freeform 19"/>
          <p:cNvSpPr/>
          <p:nvPr>
            <p:custDataLst>
              <p:tags r:id="rId5"/>
            </p:custDataLst>
          </p:nvPr>
        </p:nvSpPr>
        <p:spPr bwMode="auto">
          <a:xfrm>
            <a:off x="4705383" y="-1588"/>
            <a:ext cx="6467431" cy="6859588"/>
          </a:xfrm>
          <a:custGeom>
            <a:avLst/>
            <a:gdLst>
              <a:gd name="T0" fmla="*/ 2584 w 3084"/>
              <a:gd name="T1" fmla="*/ 0 h 3271"/>
              <a:gd name="T2" fmla="*/ 0 w 3084"/>
              <a:gd name="T3" fmla="*/ 3271 h 3271"/>
              <a:gd name="T4" fmla="*/ 501 w 3084"/>
              <a:gd name="T5" fmla="*/ 3271 h 3271"/>
              <a:gd name="T6" fmla="*/ 3084 w 3084"/>
              <a:gd name="T7" fmla="*/ 0 h 3271"/>
              <a:gd name="T8" fmla="*/ 2584 w 3084"/>
              <a:gd name="T9" fmla="*/ 0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271">
                <a:moveTo>
                  <a:pt x="2584" y="0"/>
                </a:moveTo>
                <a:lnTo>
                  <a:pt x="0" y="3271"/>
                </a:lnTo>
                <a:lnTo>
                  <a:pt x="501" y="3271"/>
                </a:lnTo>
                <a:lnTo>
                  <a:pt x="3084" y="0"/>
                </a:lnTo>
                <a:lnTo>
                  <a:pt x="25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6" name="Freeform 20"/>
          <p:cNvSpPr/>
          <p:nvPr>
            <p:custDataLst>
              <p:tags r:id="rId6"/>
            </p:custDataLst>
          </p:nvPr>
        </p:nvSpPr>
        <p:spPr bwMode="auto">
          <a:xfrm>
            <a:off x="3048680" y="3431352"/>
            <a:ext cx="2711540" cy="3426648"/>
          </a:xfrm>
          <a:custGeom>
            <a:avLst/>
            <a:gdLst>
              <a:gd name="T0" fmla="*/ 1293 w 1293"/>
              <a:gd name="T1" fmla="*/ 1634 h 1634"/>
              <a:gd name="T2" fmla="*/ 0 w 1293"/>
              <a:gd name="T3" fmla="*/ 1634 h 1634"/>
              <a:gd name="T4" fmla="*/ 1293 w 1293"/>
              <a:gd name="T5" fmla="*/ 0 h 1634"/>
              <a:gd name="T6" fmla="*/ 1293 w 1293"/>
              <a:gd name="T7" fmla="*/ 1634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3" h="1634">
                <a:moveTo>
                  <a:pt x="1293" y="1634"/>
                </a:moveTo>
                <a:lnTo>
                  <a:pt x="0" y="1634"/>
                </a:lnTo>
                <a:lnTo>
                  <a:pt x="1293" y="0"/>
                </a:lnTo>
                <a:lnTo>
                  <a:pt x="1293" y="16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7" name="Freeform 21"/>
          <p:cNvSpPr/>
          <p:nvPr>
            <p:custDataLst>
              <p:tags r:id="rId7"/>
            </p:custDataLst>
          </p:nvPr>
        </p:nvSpPr>
        <p:spPr bwMode="auto">
          <a:xfrm>
            <a:off x="5760220" y="3431352"/>
            <a:ext cx="2707346" cy="3426648"/>
          </a:xfrm>
          <a:custGeom>
            <a:avLst/>
            <a:gdLst>
              <a:gd name="T0" fmla="*/ 0 w 1291"/>
              <a:gd name="T1" fmla="*/ 0 h 1634"/>
              <a:gd name="T2" fmla="*/ 1291 w 1291"/>
              <a:gd name="T3" fmla="*/ 0 h 1634"/>
              <a:gd name="T4" fmla="*/ 0 w 1291"/>
              <a:gd name="T5" fmla="*/ 1634 h 1634"/>
              <a:gd name="T6" fmla="*/ 0 w 1291"/>
              <a:gd name="T7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1" h="1634">
                <a:moveTo>
                  <a:pt x="0" y="0"/>
                </a:moveTo>
                <a:lnTo>
                  <a:pt x="1291" y="0"/>
                </a:lnTo>
                <a:lnTo>
                  <a:pt x="0" y="16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0099" name="Rectangle 99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0588" y="3974868"/>
            <a:ext cx="138113" cy="13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0100" name="Rectangle 99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0588" y="4469215"/>
            <a:ext cx="138113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V="1">
            <a:off x="890588" y="2751776"/>
            <a:ext cx="5149854" cy="1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0"/>
          <p:cNvSpPr/>
          <p:nvPr>
            <p:custDataLst>
              <p:tags r:id="rId11"/>
            </p:custDataLst>
          </p:nvPr>
        </p:nvSpPr>
        <p:spPr bwMode="auto">
          <a:xfrm>
            <a:off x="-1588" y="-1588"/>
            <a:ext cx="1801813" cy="2263775"/>
          </a:xfrm>
          <a:custGeom>
            <a:avLst/>
            <a:gdLst>
              <a:gd name="T0" fmla="*/ 0 w 1135"/>
              <a:gd name="T1" fmla="*/ 0 h 1426"/>
              <a:gd name="T2" fmla="*/ 1135 w 1135"/>
              <a:gd name="T3" fmla="*/ 0 h 1426"/>
              <a:gd name="T4" fmla="*/ 0 w 1135"/>
              <a:gd name="T5" fmla="*/ 1426 h 1426"/>
              <a:gd name="T6" fmla="*/ 0 w 1135"/>
              <a:gd name="T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5" h="1426">
                <a:moveTo>
                  <a:pt x="0" y="0"/>
                </a:moveTo>
                <a:lnTo>
                  <a:pt x="1135" y="0"/>
                </a:lnTo>
                <a:lnTo>
                  <a:pt x="0" y="1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4" name="Freeform 11"/>
          <p:cNvSpPr/>
          <p:nvPr>
            <p:custDataLst>
              <p:tags r:id="rId12"/>
            </p:custDataLst>
          </p:nvPr>
        </p:nvSpPr>
        <p:spPr bwMode="auto">
          <a:xfrm>
            <a:off x="890588" y="-1588"/>
            <a:ext cx="909638" cy="1141413"/>
          </a:xfrm>
          <a:custGeom>
            <a:avLst/>
            <a:gdLst>
              <a:gd name="T0" fmla="*/ 573 w 573"/>
              <a:gd name="T1" fmla="*/ 719 h 719"/>
              <a:gd name="T2" fmla="*/ 0 w 573"/>
              <a:gd name="T3" fmla="*/ 719 h 719"/>
              <a:gd name="T4" fmla="*/ 573 w 573"/>
              <a:gd name="T5" fmla="*/ 0 h 719"/>
              <a:gd name="T6" fmla="*/ 573 w 573"/>
              <a:gd name="T7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3" h="719">
                <a:moveTo>
                  <a:pt x="573" y="719"/>
                </a:moveTo>
                <a:lnTo>
                  <a:pt x="0" y="719"/>
                </a:lnTo>
                <a:lnTo>
                  <a:pt x="573" y="0"/>
                </a:lnTo>
                <a:lnTo>
                  <a:pt x="573" y="7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6" name="Freeform 12"/>
          <p:cNvSpPr/>
          <p:nvPr>
            <p:custDataLst>
              <p:tags r:id="rId13"/>
            </p:custDataLst>
          </p:nvPr>
        </p:nvSpPr>
        <p:spPr bwMode="auto">
          <a:xfrm>
            <a:off x="1800225" y="-1588"/>
            <a:ext cx="906463" cy="1141413"/>
          </a:xfrm>
          <a:custGeom>
            <a:avLst/>
            <a:gdLst>
              <a:gd name="T0" fmla="*/ 0 w 571"/>
              <a:gd name="T1" fmla="*/ 0 h 719"/>
              <a:gd name="T2" fmla="*/ 571 w 571"/>
              <a:gd name="T3" fmla="*/ 0 h 719"/>
              <a:gd name="T4" fmla="*/ 0 w 571"/>
              <a:gd name="T5" fmla="*/ 719 h 719"/>
              <a:gd name="T6" fmla="*/ 0 w 571"/>
              <a:gd name="T7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719">
                <a:moveTo>
                  <a:pt x="0" y="0"/>
                </a:moveTo>
                <a:lnTo>
                  <a:pt x="571" y="0"/>
                </a:lnTo>
                <a:lnTo>
                  <a:pt x="0" y="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890590" y="2844700"/>
            <a:ext cx="5149850" cy="558799"/>
          </a:xfrm>
        </p:spPr>
        <p:txBody>
          <a:bodyPr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5"/>
            </p:custDataLst>
          </p:nvPr>
        </p:nvSpPr>
        <p:spPr>
          <a:xfrm>
            <a:off x="890590" y="1826944"/>
            <a:ext cx="5149850" cy="966319"/>
          </a:xfrm>
        </p:spPr>
        <p:txBody>
          <a:bodyPr bIns="46800" anchor="b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  <p:custDataLst>
              <p:tags r:id="rId16"/>
            </p:custDataLst>
          </p:nvPr>
        </p:nvSpPr>
        <p:spPr>
          <a:xfrm>
            <a:off x="1172688" y="3865564"/>
            <a:ext cx="2513508" cy="366711"/>
          </a:xfrm>
        </p:spPr>
        <p:txBody>
          <a:bodyPr bIns="46800"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  <p:custDataLst>
              <p:tags r:id="rId17"/>
            </p:custDataLst>
          </p:nvPr>
        </p:nvSpPr>
        <p:spPr>
          <a:xfrm>
            <a:off x="1175187" y="4354513"/>
            <a:ext cx="2513508" cy="366712"/>
          </a:xfrm>
        </p:spPr>
        <p:txBody>
          <a:bodyPr bIns="46800"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  <p:custDataLst>
              <p:tags r:id="rId18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3"/>
            <p:custDataLst>
              <p:tags r:id="rId1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4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>
            <p:custDataLst>
              <p:tags r:id="rId2"/>
            </p:custDataLst>
          </p:nvPr>
        </p:nvSpPr>
        <p:spPr bwMode="auto">
          <a:xfrm>
            <a:off x="3277911" y="4368816"/>
            <a:ext cx="4612422" cy="2490771"/>
          </a:xfrm>
          <a:custGeom>
            <a:avLst/>
            <a:gdLst>
              <a:gd name="T0" fmla="*/ 0 w 2924"/>
              <a:gd name="T1" fmla="*/ 1579 h 1579"/>
              <a:gd name="T2" fmla="*/ 1870 w 2924"/>
              <a:gd name="T3" fmla="*/ 1579 h 1579"/>
              <a:gd name="T4" fmla="*/ 2924 w 2924"/>
              <a:gd name="T5" fmla="*/ 1165 h 1579"/>
              <a:gd name="T6" fmla="*/ 912 w 2924"/>
              <a:gd name="T7" fmla="*/ 0 h 1579"/>
              <a:gd name="T8" fmla="*/ 0 w 2924"/>
              <a:gd name="T9" fmla="*/ 1579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4" h="1579">
                <a:moveTo>
                  <a:pt x="0" y="1579"/>
                </a:moveTo>
                <a:lnTo>
                  <a:pt x="1870" y="1579"/>
                </a:lnTo>
                <a:lnTo>
                  <a:pt x="2924" y="1165"/>
                </a:lnTo>
                <a:lnTo>
                  <a:pt x="912" y="0"/>
                </a:lnTo>
                <a:lnTo>
                  <a:pt x="0" y="1579"/>
                </a:lnTo>
                <a:close/>
              </a:path>
            </a:pathLst>
          </a:custGeom>
          <a:solidFill>
            <a:schemeClr val="accent2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Freeform 7"/>
          <p:cNvSpPr/>
          <p:nvPr>
            <p:custDataLst>
              <p:tags r:id="rId3"/>
            </p:custDataLst>
          </p:nvPr>
        </p:nvSpPr>
        <p:spPr bwMode="auto">
          <a:xfrm>
            <a:off x="-1" y="4368816"/>
            <a:ext cx="4716532" cy="2490771"/>
          </a:xfrm>
          <a:custGeom>
            <a:avLst/>
            <a:gdLst>
              <a:gd name="T0" fmla="*/ 0 w 2990"/>
              <a:gd name="T1" fmla="*/ 1579 h 1579"/>
              <a:gd name="T2" fmla="*/ 2078 w 2990"/>
              <a:gd name="T3" fmla="*/ 1579 h 1579"/>
              <a:gd name="T4" fmla="*/ 2990 w 2990"/>
              <a:gd name="T5" fmla="*/ 0 h 1579"/>
              <a:gd name="T6" fmla="*/ 0 w 2990"/>
              <a:gd name="T7" fmla="*/ 1178 h 1579"/>
              <a:gd name="T8" fmla="*/ 0 w 2990"/>
              <a:gd name="T9" fmla="*/ 1579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0" h="1579">
                <a:moveTo>
                  <a:pt x="0" y="1579"/>
                </a:moveTo>
                <a:lnTo>
                  <a:pt x="2078" y="1579"/>
                </a:lnTo>
                <a:lnTo>
                  <a:pt x="2990" y="0"/>
                </a:lnTo>
                <a:lnTo>
                  <a:pt x="0" y="1178"/>
                </a:lnTo>
                <a:lnTo>
                  <a:pt x="0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Freeform 8"/>
          <p:cNvSpPr/>
          <p:nvPr>
            <p:custDataLst>
              <p:tags r:id="rId4"/>
            </p:custDataLst>
          </p:nvPr>
        </p:nvSpPr>
        <p:spPr bwMode="auto">
          <a:xfrm>
            <a:off x="6237180" y="4513940"/>
            <a:ext cx="5954820" cy="2345647"/>
          </a:xfrm>
          <a:custGeom>
            <a:avLst/>
            <a:gdLst>
              <a:gd name="T0" fmla="*/ 1922 w 3775"/>
              <a:gd name="T1" fmla="*/ 1487 h 1487"/>
              <a:gd name="T2" fmla="*/ 3775 w 3775"/>
              <a:gd name="T3" fmla="*/ 758 h 1487"/>
              <a:gd name="T4" fmla="*/ 3775 w 3775"/>
              <a:gd name="T5" fmla="*/ 0 h 1487"/>
              <a:gd name="T6" fmla="*/ 0 w 3775"/>
              <a:gd name="T7" fmla="*/ 1487 h 1487"/>
              <a:gd name="T8" fmla="*/ 1922 w 3775"/>
              <a:gd name="T9" fmla="*/ 1487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5" h="1487">
                <a:moveTo>
                  <a:pt x="1922" y="1487"/>
                </a:moveTo>
                <a:lnTo>
                  <a:pt x="3775" y="758"/>
                </a:lnTo>
                <a:lnTo>
                  <a:pt x="3775" y="0"/>
                </a:lnTo>
                <a:lnTo>
                  <a:pt x="0" y="1487"/>
                </a:lnTo>
                <a:lnTo>
                  <a:pt x="1922" y="14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3" name="Freeform 9"/>
          <p:cNvSpPr/>
          <p:nvPr>
            <p:custDataLst>
              <p:tags r:id="rId5"/>
            </p:custDataLst>
          </p:nvPr>
        </p:nvSpPr>
        <p:spPr bwMode="auto">
          <a:xfrm>
            <a:off x="9256392" y="5704904"/>
            <a:ext cx="2935608" cy="1154683"/>
          </a:xfrm>
          <a:custGeom>
            <a:avLst/>
            <a:gdLst>
              <a:gd name="T0" fmla="*/ 1861 w 1861"/>
              <a:gd name="T1" fmla="*/ 732 h 732"/>
              <a:gd name="T2" fmla="*/ 1861 w 1861"/>
              <a:gd name="T3" fmla="*/ 0 h 732"/>
              <a:gd name="T4" fmla="*/ 0 w 1861"/>
              <a:gd name="T5" fmla="*/ 732 h 732"/>
              <a:gd name="T6" fmla="*/ 1861 w 1861"/>
              <a:gd name="T7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1" h="732">
                <a:moveTo>
                  <a:pt x="1861" y="732"/>
                </a:moveTo>
                <a:lnTo>
                  <a:pt x="1861" y="0"/>
                </a:lnTo>
                <a:lnTo>
                  <a:pt x="0" y="732"/>
                </a:lnTo>
                <a:lnTo>
                  <a:pt x="1861" y="7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Freeform 5"/>
          <p:cNvSpPr/>
          <p:nvPr>
            <p:custDataLst>
              <p:tags r:id="rId6"/>
            </p:custDataLst>
          </p:nvPr>
        </p:nvSpPr>
        <p:spPr bwMode="auto">
          <a:xfrm>
            <a:off x="3184842" y="3334018"/>
            <a:ext cx="9007157" cy="3525569"/>
          </a:xfrm>
          <a:custGeom>
            <a:avLst/>
            <a:gdLst>
              <a:gd name="T0" fmla="*/ 0 w 5710"/>
              <a:gd name="T1" fmla="*/ 2235 h 2235"/>
              <a:gd name="T2" fmla="*/ 1924 w 5710"/>
              <a:gd name="T3" fmla="*/ 2235 h 2235"/>
              <a:gd name="T4" fmla="*/ 5710 w 5710"/>
              <a:gd name="T5" fmla="*/ 743 h 2235"/>
              <a:gd name="T6" fmla="*/ 5710 w 5710"/>
              <a:gd name="T7" fmla="*/ 19 h 2235"/>
              <a:gd name="T8" fmla="*/ 5676 w 5710"/>
              <a:gd name="T9" fmla="*/ 0 h 2235"/>
              <a:gd name="T10" fmla="*/ 0 w 5710"/>
              <a:gd name="T11" fmla="*/ 2235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0" h="2235">
                <a:moveTo>
                  <a:pt x="0" y="2235"/>
                </a:moveTo>
                <a:lnTo>
                  <a:pt x="1924" y="2235"/>
                </a:lnTo>
                <a:lnTo>
                  <a:pt x="5710" y="743"/>
                </a:lnTo>
                <a:lnTo>
                  <a:pt x="5710" y="19"/>
                </a:lnTo>
                <a:lnTo>
                  <a:pt x="5676" y="0"/>
                </a:lnTo>
                <a:lnTo>
                  <a:pt x="0" y="2235"/>
                </a:lnTo>
                <a:close/>
              </a:path>
            </a:pathLst>
          </a:custGeom>
          <a:solidFill>
            <a:schemeClr val="accent2">
              <a:alpha val="6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6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562100" y="2273168"/>
            <a:ext cx="9067800" cy="1597559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9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9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0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21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/>
          <p:cNvSpPr/>
          <p:nvPr>
            <p:custDataLst>
              <p:tags r:id="rId2"/>
            </p:custDataLst>
          </p:nvPr>
        </p:nvSpPr>
        <p:spPr bwMode="auto">
          <a:xfrm rot="10800000" flipH="1">
            <a:off x="0" y="5685917"/>
            <a:ext cx="932899" cy="1172083"/>
          </a:xfrm>
          <a:custGeom>
            <a:avLst/>
            <a:gdLst>
              <a:gd name="T0" fmla="*/ 0 w 1135"/>
              <a:gd name="T1" fmla="*/ 0 h 1426"/>
              <a:gd name="T2" fmla="*/ 1135 w 1135"/>
              <a:gd name="T3" fmla="*/ 0 h 1426"/>
              <a:gd name="T4" fmla="*/ 0 w 1135"/>
              <a:gd name="T5" fmla="*/ 1426 h 1426"/>
              <a:gd name="T6" fmla="*/ 0 w 1135"/>
              <a:gd name="T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5" h="1426">
                <a:moveTo>
                  <a:pt x="0" y="0"/>
                </a:moveTo>
                <a:lnTo>
                  <a:pt x="1135" y="0"/>
                </a:lnTo>
                <a:lnTo>
                  <a:pt x="0" y="1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3" name="Freeform 11"/>
          <p:cNvSpPr/>
          <p:nvPr>
            <p:custDataLst>
              <p:tags r:id="rId3"/>
            </p:custDataLst>
          </p:nvPr>
        </p:nvSpPr>
        <p:spPr bwMode="auto">
          <a:xfrm rot="10800000" flipH="1">
            <a:off x="461929" y="6267027"/>
            <a:ext cx="470970" cy="590973"/>
          </a:xfrm>
          <a:custGeom>
            <a:avLst/>
            <a:gdLst>
              <a:gd name="T0" fmla="*/ 573 w 573"/>
              <a:gd name="T1" fmla="*/ 719 h 719"/>
              <a:gd name="T2" fmla="*/ 0 w 573"/>
              <a:gd name="T3" fmla="*/ 719 h 719"/>
              <a:gd name="T4" fmla="*/ 573 w 573"/>
              <a:gd name="T5" fmla="*/ 0 h 719"/>
              <a:gd name="T6" fmla="*/ 573 w 573"/>
              <a:gd name="T7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3" h="719">
                <a:moveTo>
                  <a:pt x="573" y="719"/>
                </a:moveTo>
                <a:lnTo>
                  <a:pt x="0" y="719"/>
                </a:lnTo>
                <a:lnTo>
                  <a:pt x="573" y="0"/>
                </a:lnTo>
                <a:lnTo>
                  <a:pt x="573" y="7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4" name="Freeform 12"/>
          <p:cNvSpPr/>
          <p:nvPr>
            <p:custDataLst>
              <p:tags r:id="rId4"/>
            </p:custDataLst>
          </p:nvPr>
        </p:nvSpPr>
        <p:spPr bwMode="auto">
          <a:xfrm rot="10800000" flipH="1">
            <a:off x="932899" y="6267027"/>
            <a:ext cx="469327" cy="590973"/>
          </a:xfrm>
          <a:custGeom>
            <a:avLst/>
            <a:gdLst>
              <a:gd name="T0" fmla="*/ 0 w 571"/>
              <a:gd name="T1" fmla="*/ 0 h 719"/>
              <a:gd name="T2" fmla="*/ 571 w 571"/>
              <a:gd name="T3" fmla="*/ 0 h 719"/>
              <a:gd name="T4" fmla="*/ 0 w 571"/>
              <a:gd name="T5" fmla="*/ 719 h 719"/>
              <a:gd name="T6" fmla="*/ 0 w 571"/>
              <a:gd name="T7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719">
                <a:moveTo>
                  <a:pt x="0" y="0"/>
                </a:moveTo>
                <a:lnTo>
                  <a:pt x="571" y="0"/>
                </a:lnTo>
                <a:lnTo>
                  <a:pt x="0" y="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8" name="Freeform 10"/>
          <p:cNvSpPr/>
          <p:nvPr>
            <p:custDataLst>
              <p:tags r:id="rId5"/>
            </p:custDataLst>
          </p:nvPr>
        </p:nvSpPr>
        <p:spPr bwMode="auto">
          <a:xfrm flipH="1">
            <a:off x="11259101" y="0"/>
            <a:ext cx="932899" cy="1172083"/>
          </a:xfrm>
          <a:custGeom>
            <a:avLst/>
            <a:gdLst>
              <a:gd name="T0" fmla="*/ 0 w 1135"/>
              <a:gd name="T1" fmla="*/ 0 h 1426"/>
              <a:gd name="T2" fmla="*/ 1135 w 1135"/>
              <a:gd name="T3" fmla="*/ 0 h 1426"/>
              <a:gd name="T4" fmla="*/ 0 w 1135"/>
              <a:gd name="T5" fmla="*/ 1426 h 1426"/>
              <a:gd name="T6" fmla="*/ 0 w 1135"/>
              <a:gd name="T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5" h="1426">
                <a:moveTo>
                  <a:pt x="0" y="0"/>
                </a:moveTo>
                <a:lnTo>
                  <a:pt x="1135" y="0"/>
                </a:lnTo>
                <a:lnTo>
                  <a:pt x="0" y="1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Freeform 11"/>
          <p:cNvSpPr/>
          <p:nvPr>
            <p:custDataLst>
              <p:tags r:id="rId6"/>
            </p:custDataLst>
          </p:nvPr>
        </p:nvSpPr>
        <p:spPr bwMode="auto">
          <a:xfrm flipH="1">
            <a:off x="11259100" y="0"/>
            <a:ext cx="470970" cy="590973"/>
          </a:xfrm>
          <a:custGeom>
            <a:avLst/>
            <a:gdLst>
              <a:gd name="T0" fmla="*/ 573 w 573"/>
              <a:gd name="T1" fmla="*/ 719 h 719"/>
              <a:gd name="T2" fmla="*/ 0 w 573"/>
              <a:gd name="T3" fmla="*/ 719 h 719"/>
              <a:gd name="T4" fmla="*/ 573 w 573"/>
              <a:gd name="T5" fmla="*/ 0 h 719"/>
              <a:gd name="T6" fmla="*/ 573 w 573"/>
              <a:gd name="T7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3" h="719">
                <a:moveTo>
                  <a:pt x="573" y="719"/>
                </a:moveTo>
                <a:lnTo>
                  <a:pt x="0" y="719"/>
                </a:lnTo>
                <a:lnTo>
                  <a:pt x="573" y="0"/>
                </a:lnTo>
                <a:lnTo>
                  <a:pt x="573" y="7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Freeform 12"/>
          <p:cNvSpPr/>
          <p:nvPr>
            <p:custDataLst>
              <p:tags r:id="rId7"/>
            </p:custDataLst>
          </p:nvPr>
        </p:nvSpPr>
        <p:spPr bwMode="auto">
          <a:xfrm flipH="1">
            <a:off x="10789774" y="0"/>
            <a:ext cx="469327" cy="590973"/>
          </a:xfrm>
          <a:custGeom>
            <a:avLst/>
            <a:gdLst>
              <a:gd name="T0" fmla="*/ 0 w 571"/>
              <a:gd name="T1" fmla="*/ 0 h 719"/>
              <a:gd name="T2" fmla="*/ 571 w 571"/>
              <a:gd name="T3" fmla="*/ 0 h 719"/>
              <a:gd name="T4" fmla="*/ 0 w 571"/>
              <a:gd name="T5" fmla="*/ 719 h 719"/>
              <a:gd name="T6" fmla="*/ 0 w 571"/>
              <a:gd name="T7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719">
                <a:moveTo>
                  <a:pt x="0" y="0"/>
                </a:moveTo>
                <a:lnTo>
                  <a:pt x="571" y="0"/>
                </a:lnTo>
                <a:lnTo>
                  <a:pt x="0" y="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>
            <p:custDataLst>
              <p:tags r:id="rId2"/>
            </p:custDataLst>
          </p:nvPr>
        </p:nvSpPr>
        <p:spPr bwMode="auto">
          <a:xfrm>
            <a:off x="-1589" y="-1588"/>
            <a:ext cx="3210909" cy="4034145"/>
          </a:xfrm>
          <a:custGeom>
            <a:avLst/>
            <a:gdLst>
              <a:gd name="T0" fmla="*/ 0 w 1135"/>
              <a:gd name="T1" fmla="*/ 0 h 1426"/>
              <a:gd name="T2" fmla="*/ 1135 w 1135"/>
              <a:gd name="T3" fmla="*/ 0 h 1426"/>
              <a:gd name="T4" fmla="*/ 0 w 1135"/>
              <a:gd name="T5" fmla="*/ 1426 h 1426"/>
              <a:gd name="T6" fmla="*/ 0 w 1135"/>
              <a:gd name="T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5" h="1426">
                <a:moveTo>
                  <a:pt x="0" y="0"/>
                </a:moveTo>
                <a:lnTo>
                  <a:pt x="1135" y="0"/>
                </a:lnTo>
                <a:lnTo>
                  <a:pt x="0" y="1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Freeform 11"/>
          <p:cNvSpPr/>
          <p:nvPr>
            <p:custDataLst>
              <p:tags r:id="rId3"/>
            </p:custDataLst>
          </p:nvPr>
        </p:nvSpPr>
        <p:spPr bwMode="auto">
          <a:xfrm>
            <a:off x="1588307" y="-1588"/>
            <a:ext cx="1621014" cy="2034047"/>
          </a:xfrm>
          <a:custGeom>
            <a:avLst/>
            <a:gdLst>
              <a:gd name="T0" fmla="*/ 573 w 573"/>
              <a:gd name="T1" fmla="*/ 719 h 719"/>
              <a:gd name="T2" fmla="*/ 0 w 573"/>
              <a:gd name="T3" fmla="*/ 719 h 719"/>
              <a:gd name="T4" fmla="*/ 573 w 573"/>
              <a:gd name="T5" fmla="*/ 0 h 719"/>
              <a:gd name="T6" fmla="*/ 573 w 573"/>
              <a:gd name="T7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3" h="719">
                <a:moveTo>
                  <a:pt x="573" y="719"/>
                </a:moveTo>
                <a:lnTo>
                  <a:pt x="0" y="719"/>
                </a:lnTo>
                <a:lnTo>
                  <a:pt x="573" y="0"/>
                </a:lnTo>
                <a:lnTo>
                  <a:pt x="573" y="7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Freeform 12"/>
          <p:cNvSpPr/>
          <p:nvPr>
            <p:custDataLst>
              <p:tags r:id="rId4"/>
            </p:custDataLst>
          </p:nvPr>
        </p:nvSpPr>
        <p:spPr bwMode="auto">
          <a:xfrm>
            <a:off x="3209320" y="-1588"/>
            <a:ext cx="1615356" cy="2034047"/>
          </a:xfrm>
          <a:custGeom>
            <a:avLst/>
            <a:gdLst>
              <a:gd name="T0" fmla="*/ 0 w 571"/>
              <a:gd name="T1" fmla="*/ 0 h 719"/>
              <a:gd name="T2" fmla="*/ 571 w 571"/>
              <a:gd name="T3" fmla="*/ 0 h 719"/>
              <a:gd name="T4" fmla="*/ 0 w 571"/>
              <a:gd name="T5" fmla="*/ 719 h 719"/>
              <a:gd name="T6" fmla="*/ 0 w 571"/>
              <a:gd name="T7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719">
                <a:moveTo>
                  <a:pt x="0" y="0"/>
                </a:moveTo>
                <a:lnTo>
                  <a:pt x="571" y="0"/>
                </a:lnTo>
                <a:lnTo>
                  <a:pt x="0" y="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5"/>
            </p:custDataLst>
          </p:nvPr>
        </p:nvCxnSpPr>
        <p:spPr>
          <a:xfrm>
            <a:off x="4282190" y="3383281"/>
            <a:ext cx="559101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282190" y="2350992"/>
            <a:ext cx="5591017" cy="978729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4282190" y="3478531"/>
            <a:ext cx="5591017" cy="1095375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0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0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91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" Type="http://schemas.openxmlformats.org/officeDocument/2006/relationships/image" Target="../media/image2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94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32230" y="1245235"/>
            <a:ext cx="98590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天津市港口统一收费管理服务平台</a:t>
            </a:r>
            <a:endParaRPr lang="zh-CN" altLang="en-US" sz="44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企业管理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0" y="437515"/>
            <a:ext cx="1485900" cy="1485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735" y="1369060"/>
            <a:ext cx="7489459" cy="34596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90" y="3356610"/>
            <a:ext cx="7501347" cy="345962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34845" y="358775"/>
            <a:ext cx="4890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02-01</a:t>
            </a:r>
            <a:r>
              <a:rPr lang="zh-CN" altLang="en-US" sz="2400">
                <a:sym typeface="+mn-ea"/>
              </a:rPr>
              <a:t>.目录分类与收费项目关联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79395" y="2510790"/>
            <a:ext cx="758190" cy="19558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00830" y="2861310"/>
            <a:ext cx="788035" cy="288925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肘形连接符 5"/>
          <p:cNvCxnSpPr>
            <a:endCxn id="9" idx="1"/>
          </p:cNvCxnSpPr>
          <p:nvPr/>
        </p:nvCxnSpPr>
        <p:spPr>
          <a:xfrm>
            <a:off x="3552190" y="2568575"/>
            <a:ext cx="548640" cy="437515"/>
          </a:xfrm>
          <a:prstGeom prst="bentConnector3">
            <a:avLst>
              <a:gd name="adj1" fmla="val 50116"/>
            </a:avLst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547100" y="1032510"/>
            <a:ext cx="1062990" cy="762000"/>
            <a:chOff x="14911" y="1664"/>
            <a:chExt cx="1674" cy="1200"/>
          </a:xfrm>
        </p:grpSpPr>
        <p:sp>
          <p:nvSpPr>
            <p:cNvPr id="15" name="泪滴形 14"/>
            <p:cNvSpPr/>
            <p:nvPr/>
          </p:nvSpPr>
          <p:spPr>
            <a:xfrm>
              <a:off x="15132" y="1664"/>
              <a:ext cx="1201" cy="1201"/>
            </a:xfrm>
            <a:prstGeom prst="teardrop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911" y="1728"/>
              <a:ext cx="167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step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1" name="肘形连接符 10"/>
          <p:cNvCxnSpPr>
            <a:stCxn id="12" idx="3"/>
            <a:endCxn id="25" idx="1"/>
          </p:cNvCxnSpPr>
          <p:nvPr/>
        </p:nvCxnSpPr>
        <p:spPr>
          <a:xfrm>
            <a:off x="8536305" y="5048250"/>
            <a:ext cx="285750" cy="5334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888865" y="4683125"/>
            <a:ext cx="3647440" cy="73025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822055" y="4942205"/>
            <a:ext cx="627380" cy="31877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>
            <a:off x="10641965" y="2836545"/>
            <a:ext cx="810260" cy="810260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541635" y="2861310"/>
            <a:ext cx="9105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1372870" y="937260"/>
            <a:ext cx="669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step1</a:t>
            </a:r>
            <a:r>
              <a:rPr lang="zh-CN" altLang="en-US">
                <a:solidFill>
                  <a:srgbClr val="0070C0"/>
                </a:solidFill>
              </a:rPr>
              <a:t>：选中收费目录分类名称，点击添加收费项目关联。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72870" y="4941570"/>
            <a:ext cx="18046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step2</a:t>
            </a:r>
            <a:r>
              <a:rPr lang="zh-CN" altLang="en-US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：从政府发布的收费项目中进行选择，勾选确认。</a:t>
            </a:r>
            <a:endParaRPr lang="zh-CN" altLang="en-US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809750"/>
            <a:ext cx="10443157" cy="4824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10125" y="673735"/>
            <a:ext cx="6224905" cy="100457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ym typeface="+mn-ea"/>
              </a:rPr>
              <a:t>政府定价：显示为查看定价，企业端不可以填写企业价格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ym typeface="+mn-ea"/>
              </a:rPr>
              <a:t>政府指导价：显示为价格管理，企业端可以填写企业价格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ym typeface="+mn-ea"/>
              </a:rPr>
              <a:t>市场调节价：显示为价格管理，企业端可以填写企业价格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6401435" y="5423535"/>
            <a:ext cx="2590165" cy="381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391275" y="5115560"/>
            <a:ext cx="2657475" cy="190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410325" y="6062980"/>
            <a:ext cx="2618740" cy="2730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934845" y="358775"/>
            <a:ext cx="223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三种价格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791200" y="4665345"/>
            <a:ext cx="610235" cy="1519555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29065" y="4665345"/>
            <a:ext cx="610235" cy="151892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270" y="1166495"/>
            <a:ext cx="7489459" cy="34596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2941320"/>
            <a:ext cx="7501347" cy="345962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34845" y="358775"/>
            <a:ext cx="8255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02-02</a:t>
            </a:r>
            <a:r>
              <a:rPr lang="zh-CN" altLang="en-US" sz="2400">
                <a:sym typeface="+mn-ea"/>
              </a:rPr>
              <a:t>.给添加关联的收费项目添加企业价格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15" name="泪滴形 14"/>
          <p:cNvSpPr/>
          <p:nvPr/>
        </p:nvSpPr>
        <p:spPr>
          <a:xfrm>
            <a:off x="10088245" y="951865"/>
            <a:ext cx="714375" cy="71437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958705" y="970280"/>
            <a:ext cx="99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泪滴形 8"/>
          <p:cNvSpPr/>
          <p:nvPr/>
        </p:nvSpPr>
        <p:spPr>
          <a:xfrm>
            <a:off x="813435" y="2630170"/>
            <a:ext cx="714375" cy="71437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3100" y="2652395"/>
            <a:ext cx="99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6525" y="3471545"/>
            <a:ext cx="509270" cy="19304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肘形连接符 17"/>
          <p:cNvCxnSpPr>
            <a:stCxn id="16" idx="1"/>
            <a:endCxn id="24" idx="0"/>
          </p:cNvCxnSpPr>
          <p:nvPr/>
        </p:nvCxnSpPr>
        <p:spPr>
          <a:xfrm rot="10800000" flipV="1">
            <a:off x="7209790" y="3568065"/>
            <a:ext cx="1816735" cy="1269365"/>
          </a:xfrm>
          <a:prstGeom prst="bentConnector2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058025" y="4837430"/>
            <a:ext cx="302895" cy="19304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13435" y="1402080"/>
            <a:ext cx="20421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step3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：以市场调节价为例，点击价格管理。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72525" y="4808220"/>
            <a:ext cx="31248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step4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：点击编辑，添加价格。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注意：首次未添加价格时，显示未公示，未冻结状态。添加价格后如未公示，仍旧可以修改。已公示的价格在周期时间内显示冻结状态。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2970" y="4837430"/>
            <a:ext cx="809625" cy="19304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68145" y="5647055"/>
            <a:ext cx="475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0070C0"/>
                </a:solidFill>
                <a:sym typeface="+mn-ea"/>
              </a:rPr>
              <a:t>说明：企业未添加价格时，默认用政府价格。</a:t>
            </a:r>
            <a:endParaRPr lang="zh-CN" altLang="en-US">
              <a:solidFill>
                <a:srgbClr val="0070C0"/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5170" y="5443220"/>
            <a:ext cx="130175" cy="10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33570" y="5417185"/>
            <a:ext cx="321310" cy="1682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endParaRPr lang="zh-CN" altLang="en-US" sz="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195" y="1351915"/>
            <a:ext cx="10459734" cy="4824035"/>
          </a:xfrm>
          <a:prstGeom prst="rect">
            <a:avLst/>
          </a:prstGeom>
        </p:spPr>
      </p:pic>
      <p:sp>
        <p:nvSpPr>
          <p:cNvPr id="11" name="泪滴形 10"/>
          <p:cNvSpPr/>
          <p:nvPr/>
        </p:nvSpPr>
        <p:spPr>
          <a:xfrm>
            <a:off x="643890" y="1079500"/>
            <a:ext cx="714375" cy="71437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3555" y="1101725"/>
            <a:ext cx="99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4845" y="358775"/>
            <a:ext cx="8255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02-02</a:t>
            </a:r>
            <a:r>
              <a:rPr lang="zh-CN" altLang="en-US" sz="2400">
                <a:sym typeface="+mn-ea"/>
              </a:rPr>
              <a:t>.给添加关联的收费项目添加企业价格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67685" y="3855720"/>
            <a:ext cx="4546600" cy="40640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527810" y="916305"/>
            <a:ext cx="669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step5</a:t>
            </a:r>
            <a:r>
              <a:rPr lang="zh-CN" altLang="en-US">
                <a:solidFill>
                  <a:srgbClr val="0070C0"/>
                </a:solidFill>
              </a:rPr>
              <a:t>：填写企业价格，点击保存。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6175" y="6296025"/>
            <a:ext cx="9555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注意：如果政府发布指导标准，则企业必须填写定价标准。如果政府没有填写，企业可不填。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4835" y="3912870"/>
            <a:ext cx="250825" cy="250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140" y="1511300"/>
            <a:ext cx="10459734" cy="4824035"/>
          </a:xfrm>
          <a:prstGeom prst="rect">
            <a:avLst/>
          </a:prstGeom>
        </p:spPr>
      </p:pic>
      <p:sp>
        <p:nvSpPr>
          <p:cNvPr id="14" name="泪滴形 13"/>
          <p:cNvSpPr/>
          <p:nvPr/>
        </p:nvSpPr>
        <p:spPr>
          <a:xfrm>
            <a:off x="643890" y="1079500"/>
            <a:ext cx="714375" cy="71437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34845" y="358775"/>
            <a:ext cx="82556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02-03</a:t>
            </a:r>
            <a:r>
              <a:rPr lang="zh-CN" altLang="en-US" sz="2400">
                <a:sym typeface="+mn-ea"/>
              </a:rPr>
              <a:t>.未公示状态下，可编辑修改企业价格。</a:t>
            </a:r>
            <a:endParaRPr lang="zh-CN" altLang="en-US" sz="2400">
              <a:sym typeface="+mn-ea"/>
            </a:endParaRPr>
          </a:p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7810" y="991870"/>
            <a:ext cx="5770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olidFill>
                  <a:srgbClr val="0070C0"/>
                </a:solidFill>
                <a:sym typeface="+mn-ea"/>
              </a:rPr>
              <a:t>step6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：添加价格后如未公示，可以进行修改编辑操作。</a:t>
            </a:r>
            <a:endParaRPr lang="zh-CN" altLang="en-US">
              <a:solidFill>
                <a:srgbClr val="0070C0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29170" y="4140200"/>
            <a:ext cx="1009650" cy="333375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50135" y="4210050"/>
            <a:ext cx="1118235" cy="19304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97990" y="5307965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0070C0"/>
                </a:solidFill>
                <a:sym typeface="+mn-ea"/>
              </a:rPr>
              <a:t>说明：企业添加价格后，显示企业价格。</a:t>
            </a:r>
            <a:endParaRPr lang="zh-CN" altLang="en-US">
              <a:solidFill>
                <a:srgbClr val="0070C0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75750" y="4140200"/>
            <a:ext cx="301625" cy="33337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2765" y="1101725"/>
            <a:ext cx="99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75" y="1470025"/>
            <a:ext cx="10459734" cy="4824035"/>
          </a:xfrm>
          <a:prstGeom prst="rect">
            <a:avLst/>
          </a:prstGeom>
        </p:spPr>
      </p:pic>
      <p:sp>
        <p:nvSpPr>
          <p:cNvPr id="14" name="泪滴形 13"/>
          <p:cNvSpPr/>
          <p:nvPr/>
        </p:nvSpPr>
        <p:spPr>
          <a:xfrm>
            <a:off x="643890" y="1079500"/>
            <a:ext cx="714375" cy="71437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34845" y="358775"/>
            <a:ext cx="82556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02-03</a:t>
            </a:r>
            <a:r>
              <a:rPr lang="zh-CN" altLang="en-US" sz="2400">
                <a:sym typeface="+mn-ea"/>
              </a:rPr>
              <a:t>.已添加价格，进行公示操作。</a:t>
            </a:r>
            <a:endParaRPr lang="zh-CN" altLang="en-US" sz="2400">
              <a:sym typeface="+mn-ea"/>
            </a:endParaRPr>
          </a:p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98600" y="3265170"/>
            <a:ext cx="1805305" cy="43561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cxnSp>
        <p:nvCxnSpPr>
          <p:cNvPr id="18" name="肘形连接符 17"/>
          <p:cNvCxnSpPr>
            <a:stCxn id="8" idx="3"/>
          </p:cNvCxnSpPr>
          <p:nvPr/>
        </p:nvCxnSpPr>
        <p:spPr>
          <a:xfrm>
            <a:off x="3303905" y="3482975"/>
            <a:ext cx="2268220" cy="739775"/>
          </a:xfrm>
          <a:prstGeom prst="bentConnector3">
            <a:avLst>
              <a:gd name="adj1" fmla="val 50000"/>
            </a:avLst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27810" y="952500"/>
            <a:ext cx="8056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step7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：可以逐条或批量公示价格，也可在收费项目管理中勾选进行批量公示。</a:t>
            </a:r>
            <a:endParaRPr lang="zh-CN" altLang="en-US">
              <a:solidFill>
                <a:srgbClr val="0070C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765" y="1101725"/>
            <a:ext cx="99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934845" y="358775"/>
            <a:ext cx="3750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>
                <a:sym typeface="+mn-ea"/>
              </a:rPr>
              <a:t>批量公示操作。</a:t>
            </a:r>
            <a:endParaRPr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8" name="五边形 7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燕尾形 9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" y="1430020"/>
            <a:ext cx="10443157" cy="48240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02300" y="3495040"/>
            <a:ext cx="1024255" cy="38989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57115" y="3884930"/>
            <a:ext cx="288290" cy="165862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>
            <a:stCxn id="5" idx="2"/>
            <a:endCxn id="12" idx="3"/>
          </p:cNvCxnSpPr>
          <p:nvPr/>
        </p:nvCxnSpPr>
        <p:spPr>
          <a:xfrm rot="5400000">
            <a:off x="5265420" y="3764915"/>
            <a:ext cx="829310" cy="10693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46175" y="937260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>
                <a:solidFill>
                  <a:srgbClr val="0070C0"/>
                </a:solidFill>
                <a:sym typeface="+mn-ea"/>
              </a:rPr>
              <a:t>勾选后，对选中的内容进行批量公示操作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390" y="1360170"/>
            <a:ext cx="10459734" cy="4824035"/>
          </a:xfrm>
          <a:prstGeom prst="rect">
            <a:avLst/>
          </a:prstGeom>
        </p:spPr>
      </p:pic>
      <p:sp>
        <p:nvSpPr>
          <p:cNvPr id="14" name="泪滴形 13"/>
          <p:cNvSpPr/>
          <p:nvPr/>
        </p:nvSpPr>
        <p:spPr>
          <a:xfrm>
            <a:off x="643890" y="1079500"/>
            <a:ext cx="714375" cy="71437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34845" y="358775"/>
            <a:ext cx="82556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02-03</a:t>
            </a:r>
            <a:r>
              <a:rPr lang="zh-CN" altLang="en-US" sz="2400">
                <a:sym typeface="+mn-ea"/>
              </a:rPr>
              <a:t>.价格公示完毕。</a:t>
            </a:r>
            <a:endParaRPr lang="zh-CN" altLang="en-US" sz="2400">
              <a:sym typeface="+mn-ea"/>
            </a:endParaRPr>
          </a:p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8905" y="6314440"/>
            <a:ext cx="9326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说明：企业公示价格冻结期间，如急需企业公示价格，需要联系委办局修改。请谨慎操作。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95845" y="3928745"/>
            <a:ext cx="1010285" cy="43561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527810" y="904240"/>
            <a:ext cx="538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step8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：已公示价格将显示在门户网站</a:t>
            </a:r>
            <a:r>
              <a:rPr lang="en-US" altLang="zh-CN">
                <a:solidFill>
                  <a:srgbClr val="0070C0"/>
                </a:solidFill>
                <a:sym typeface="+mn-ea"/>
              </a:rPr>
              <a:t>-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企业公示中。</a:t>
            </a:r>
            <a:endParaRPr lang="zh-CN" altLang="en-US">
              <a:solidFill>
                <a:srgbClr val="0070C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765" y="1101725"/>
            <a:ext cx="99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r="47381" b="65006"/>
          <a:stretch>
            <a:fillRect/>
          </a:stretch>
        </p:blipFill>
        <p:spPr>
          <a:xfrm>
            <a:off x="8602345" y="4946650"/>
            <a:ext cx="3291205" cy="100774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</p:pic>
      <p:cxnSp>
        <p:nvCxnSpPr>
          <p:cNvPr id="5" name="肘形连接符 4"/>
          <p:cNvCxnSpPr>
            <a:stCxn id="8" idx="2"/>
            <a:endCxn id="16" idx="1"/>
          </p:cNvCxnSpPr>
          <p:nvPr/>
        </p:nvCxnSpPr>
        <p:spPr>
          <a:xfrm rot="5400000" flipV="1">
            <a:off x="7708583" y="4557078"/>
            <a:ext cx="1086485" cy="701040"/>
          </a:xfrm>
          <a:prstGeom prst="bentConnector2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>
            <a:off x="6340475" y="-30480"/>
            <a:ext cx="0" cy="696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66750" y="778510"/>
            <a:ext cx="1525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目录</a:t>
            </a:r>
            <a:endParaRPr lang="zh-CN" altLang="en-US" sz="4800"/>
          </a:p>
        </p:txBody>
      </p:sp>
      <p:sp>
        <p:nvSpPr>
          <p:cNvPr id="4" name="文本框 3"/>
          <p:cNvSpPr txBox="1"/>
          <p:nvPr/>
        </p:nvSpPr>
        <p:spPr>
          <a:xfrm>
            <a:off x="6682740" y="2039620"/>
            <a:ext cx="468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01【</a:t>
            </a:r>
            <a:r>
              <a:rPr lang="zh-CN" altLang="en-US" sz="2800">
                <a:solidFill>
                  <a:schemeClr val="bg1">
                    <a:lumMod val="50000"/>
                  </a:schemeClr>
                </a:solidFill>
              </a:rPr>
              <a:t>管理员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-收费目录管理】</a:t>
            </a:r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2740" y="3348990"/>
            <a:ext cx="468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02【</a:t>
            </a:r>
            <a:r>
              <a:rPr lang="zh-CN" altLang="en-US" sz="2800">
                <a:solidFill>
                  <a:schemeClr val="bg1">
                    <a:lumMod val="50000"/>
                  </a:schemeClr>
                </a:solidFill>
              </a:rPr>
              <a:t>管理员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-收费项目管理】</a:t>
            </a:r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2740" y="4658360"/>
            <a:ext cx="5203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03【</a:t>
            </a:r>
            <a:r>
              <a:rPr lang="zh-CN" altLang="en-US" sz="3200">
                <a:solidFill>
                  <a:schemeClr val="tx1"/>
                </a:solidFill>
              </a:rPr>
              <a:t>操作员</a:t>
            </a:r>
            <a:r>
              <a:rPr lang="en-US" altLang="zh-CN" sz="3200">
                <a:solidFill>
                  <a:schemeClr val="tx1"/>
                </a:solidFill>
              </a:rPr>
              <a:t>-价格模版管理】</a:t>
            </a:r>
            <a:endParaRPr lang="en-US" altLang="zh-CN" sz="320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06700" y="-4148455"/>
            <a:ext cx="984250" cy="13327380"/>
            <a:chOff x="4420" y="-6533"/>
            <a:chExt cx="1550" cy="20988"/>
          </a:xfrm>
        </p:grpSpPr>
        <p:sp>
          <p:nvSpPr>
            <p:cNvPr id="7" name="矩形 6"/>
            <p:cNvSpPr/>
            <p:nvPr/>
          </p:nvSpPr>
          <p:spPr>
            <a:xfrm rot="18360000">
              <a:off x="-4312" y="4173"/>
              <a:ext cx="19314" cy="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8360000">
              <a:off x="-4612" y="2499"/>
              <a:ext cx="19314" cy="1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6254115" y="3506470"/>
            <a:ext cx="206375" cy="2063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54115" y="2197735"/>
            <a:ext cx="206375" cy="2063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54115" y="4799965"/>
            <a:ext cx="206375" cy="20637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1300" y="450215"/>
            <a:ext cx="1485900" cy="1485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934845" y="358775"/>
            <a:ext cx="3552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【操作员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价格模版管理】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5385" y="956945"/>
            <a:ext cx="9561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作用：创建企业价格模版，方便业务操作。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" y="1485265"/>
            <a:ext cx="10443157" cy="48240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02255" y="2974975"/>
            <a:ext cx="1173480" cy="37973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86790" y="3028315"/>
            <a:ext cx="1371600" cy="574675"/>
          </a:xfrm>
          <a:prstGeom prst="rect">
            <a:avLst/>
          </a:prstGeom>
          <a:solidFill>
            <a:srgbClr val="0A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天津市港口统一收费管理服务平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1213485"/>
            <a:ext cx="2513882" cy="540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635" y="1213485"/>
            <a:ext cx="1743075" cy="43815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879850" y="1289685"/>
            <a:ext cx="854075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3293110"/>
            <a:ext cx="7200053" cy="3320669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5678170" y="1881505"/>
            <a:ext cx="294005" cy="11823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40170" y="2665095"/>
            <a:ext cx="5389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访问门户网址，点击登录按钮。进行扫码登录。</a:t>
            </a:r>
            <a:endParaRPr lang="zh-CN" altLang="en-US" sz="2000"/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12" name="五边形 11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燕尾形 12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燕尾形 13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5" name="图片 14" descr="QQ图片201811291419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34845" y="358775"/>
            <a:ext cx="137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【登录】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1698625"/>
            <a:ext cx="7746641" cy="35784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91995" y="951230"/>
            <a:ext cx="8834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step1</a:t>
            </a:r>
            <a:r>
              <a:rPr lang="zh-CN" altLang="en-US">
                <a:solidFill>
                  <a:srgbClr val="0070C0"/>
                </a:solidFill>
              </a:rPr>
              <a:t>：点击选择收费项目。</a:t>
            </a:r>
            <a:endParaRPr lang="zh-CN" altLang="en-US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step2</a:t>
            </a:r>
            <a:r>
              <a:rPr lang="zh-CN" altLang="en-US">
                <a:solidFill>
                  <a:srgbClr val="0070C0"/>
                </a:solidFill>
              </a:rPr>
              <a:t>：</a:t>
            </a:r>
            <a:r>
              <a:rPr lang="zh-CN" altLang="en-US">
                <a:solidFill>
                  <a:srgbClr val="FF0000"/>
                </a:solidFill>
              </a:rPr>
              <a:t>从企业已公示价格的收费项目中进行选择，勾选确认。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38680" y="2724785"/>
            <a:ext cx="1144270" cy="37973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>
            <a:off x="8495665" y="1403350"/>
            <a:ext cx="643255" cy="64325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355330" y="1431290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90" y="3089910"/>
            <a:ext cx="7746641" cy="3578427"/>
          </a:xfrm>
          <a:prstGeom prst="rect">
            <a:avLst/>
          </a:prstGeom>
        </p:spPr>
      </p:pic>
      <p:sp>
        <p:nvSpPr>
          <p:cNvPr id="8" name="泪滴形 7"/>
          <p:cNvSpPr/>
          <p:nvPr/>
        </p:nvSpPr>
        <p:spPr>
          <a:xfrm>
            <a:off x="10567035" y="2844800"/>
            <a:ext cx="643255" cy="64325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肘形连接符 9"/>
          <p:cNvCxnSpPr>
            <a:stCxn id="7" idx="3"/>
          </p:cNvCxnSpPr>
          <p:nvPr/>
        </p:nvCxnSpPr>
        <p:spPr>
          <a:xfrm>
            <a:off x="3282950" y="2914650"/>
            <a:ext cx="1198245" cy="725170"/>
          </a:xfrm>
          <a:prstGeom prst="bentConnector3">
            <a:avLst>
              <a:gd name="adj1" fmla="val 50026"/>
            </a:avLst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934845" y="358775"/>
            <a:ext cx="9185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03-01</a:t>
            </a:r>
            <a:r>
              <a:rPr lang="zh-CN" altLang="en-US" sz="2400">
                <a:sym typeface="+mn-ea"/>
              </a:rPr>
              <a:t>.新增价格模版，添加收费项目。</a:t>
            </a:r>
            <a:endParaRPr lang="zh-CN" altLang="en-US" sz="2400"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40670" y="2844800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69510" y="4870450"/>
            <a:ext cx="3719830" cy="628015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69510" y="4437380"/>
            <a:ext cx="3719830" cy="26035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806180" y="4980305"/>
            <a:ext cx="845820" cy="29718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2840" y="5633085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注意：相同收费项目只能添加一次。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430" y="1421130"/>
            <a:ext cx="10220592" cy="468003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34845" y="358775"/>
            <a:ext cx="9185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03-02.</a:t>
            </a:r>
            <a:r>
              <a:rPr lang="zh-CN" altLang="en-US" sz="2400">
                <a:sym typeface="+mn-ea"/>
              </a:rPr>
              <a:t>添加价格，政府定价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政府指导价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市场调节价三种情况。</a:t>
            </a:r>
            <a:endParaRPr lang="zh-CN" altLang="en-US" sz="2400"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34845" y="892175"/>
            <a:ext cx="8699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step3</a:t>
            </a:r>
            <a:r>
              <a:rPr lang="zh-CN" altLang="en-US">
                <a:solidFill>
                  <a:srgbClr val="0070C0"/>
                </a:solidFill>
              </a:rPr>
              <a:t>：以市场调节价为例，为添加后的收费项目选择规格。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泪滴形 8"/>
          <p:cNvSpPr/>
          <p:nvPr/>
        </p:nvSpPr>
        <p:spPr>
          <a:xfrm>
            <a:off x="10746105" y="1096010"/>
            <a:ext cx="643255" cy="64325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34980" y="1105535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958340"/>
            <a:ext cx="6375047" cy="1800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8492490" y="4601845"/>
            <a:ext cx="553085" cy="37973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肘形连接符 23"/>
          <p:cNvCxnSpPr>
            <a:stCxn id="18" idx="1"/>
            <a:endCxn id="14" idx="2"/>
          </p:cNvCxnSpPr>
          <p:nvPr/>
        </p:nvCxnSpPr>
        <p:spPr>
          <a:xfrm rot="10800000">
            <a:off x="7569200" y="3758565"/>
            <a:ext cx="923290" cy="1033145"/>
          </a:xfrm>
          <a:prstGeom prst="bentConnector2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081895" y="3011170"/>
            <a:ext cx="553085" cy="33528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115" y="1529080"/>
            <a:ext cx="10196195" cy="45586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29625" y="4117975"/>
            <a:ext cx="805815" cy="84264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16095" y="4117975"/>
            <a:ext cx="492760" cy="84264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6" idx="3"/>
            <a:endCxn id="9" idx="1"/>
          </p:cNvCxnSpPr>
          <p:nvPr/>
        </p:nvCxnSpPr>
        <p:spPr>
          <a:xfrm>
            <a:off x="4780280" y="4568825"/>
            <a:ext cx="363029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779645" y="4863465"/>
            <a:ext cx="363029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799330" y="4229735"/>
            <a:ext cx="363029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泪滴形 1"/>
          <p:cNvSpPr/>
          <p:nvPr/>
        </p:nvSpPr>
        <p:spPr>
          <a:xfrm>
            <a:off x="11115040" y="1205230"/>
            <a:ext cx="643255" cy="643255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3280" y="1219835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zh-CN" altLang="en-US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74115" y="1028700"/>
            <a:ext cx="669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step4</a:t>
            </a:r>
            <a:r>
              <a:rPr lang="zh-CN" altLang="en-US">
                <a:solidFill>
                  <a:srgbClr val="0070C0"/>
                </a:solidFill>
              </a:rPr>
              <a:t>：价格添加完毕，保存价格模版。</a:t>
            </a:r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图片 16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07870" y="373380"/>
            <a:ext cx="9185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03-03.</a:t>
            </a:r>
            <a:r>
              <a:rPr lang="zh-CN" altLang="en-US" sz="2400">
                <a:sym typeface="+mn-ea"/>
              </a:rPr>
              <a:t>保存价格模版。</a:t>
            </a:r>
            <a:endParaRPr lang="zh-CN" altLang="en-US" sz="2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4600" y="6282055"/>
            <a:ext cx="101257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注意：保存时有验证信息，请确保价格填写完整。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2007870" y="373380"/>
            <a:ext cx="9185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03-04.</a:t>
            </a:r>
            <a:r>
              <a:rPr lang="zh-CN" altLang="en-US" sz="2400">
                <a:sym typeface="+mn-ea"/>
              </a:rPr>
              <a:t>保存价格模版后，启用价格模版。</a:t>
            </a:r>
            <a:endParaRPr lang="zh-CN" altLang="en-US" sz="2400"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21" name="五边形 20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燕尾形 2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1558290"/>
            <a:ext cx="10080075" cy="38900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745980" y="3734435"/>
            <a:ext cx="553085" cy="37973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70" y="4890135"/>
            <a:ext cx="2505075" cy="1619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肘形连接符 23"/>
          <p:cNvCxnSpPr>
            <a:endCxn id="4" idx="3"/>
          </p:cNvCxnSpPr>
          <p:nvPr/>
        </p:nvCxnSpPr>
        <p:spPr>
          <a:xfrm rot="10800000" flipV="1">
            <a:off x="7941310" y="3924300"/>
            <a:ext cx="1804035" cy="1775460"/>
          </a:xfrm>
          <a:prstGeom prst="bentConnector3">
            <a:avLst>
              <a:gd name="adj1" fmla="val 49982"/>
            </a:avLst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986790" y="3057525"/>
            <a:ext cx="1371600" cy="574675"/>
          </a:xfrm>
          <a:prstGeom prst="rect">
            <a:avLst/>
          </a:prstGeom>
          <a:solidFill>
            <a:srgbClr val="0A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822825" y="2822575"/>
            <a:ext cx="2546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谢谢观看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0" y="437515"/>
            <a:ext cx="1485900" cy="1485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>
            <a:off x="6340475" y="-30480"/>
            <a:ext cx="0" cy="696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66750" y="778510"/>
            <a:ext cx="1525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目录</a:t>
            </a:r>
            <a:endParaRPr lang="zh-CN" altLang="en-US" sz="4800"/>
          </a:p>
        </p:txBody>
      </p:sp>
      <p:sp>
        <p:nvSpPr>
          <p:cNvPr id="4" name="文本框 3"/>
          <p:cNvSpPr txBox="1"/>
          <p:nvPr/>
        </p:nvSpPr>
        <p:spPr>
          <a:xfrm>
            <a:off x="6682740" y="2039620"/>
            <a:ext cx="520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01【</a:t>
            </a:r>
            <a:r>
              <a:rPr lang="zh-CN" altLang="en-US" sz="3200"/>
              <a:t>管理员</a:t>
            </a:r>
            <a:r>
              <a:rPr lang="en-US" altLang="zh-CN" sz="3200"/>
              <a:t>-收费目录管理】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6682740" y="3348990"/>
            <a:ext cx="468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02【</a:t>
            </a:r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sym typeface="+mn-ea"/>
              </a:rPr>
              <a:t>管理员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sym typeface="+mn-ea"/>
              </a:rPr>
              <a:t>-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收费项目管理】</a:t>
            </a:r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2740" y="4658360"/>
            <a:ext cx="468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03【</a:t>
            </a:r>
            <a:r>
              <a:rPr lang="zh-CN" altLang="en-US" sz="2800">
                <a:solidFill>
                  <a:schemeClr val="bg1">
                    <a:lumMod val="50000"/>
                  </a:schemeClr>
                </a:solidFill>
              </a:rPr>
              <a:t>操作员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-价格模版管理】</a:t>
            </a:r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06700" y="-4148455"/>
            <a:ext cx="984250" cy="13327380"/>
            <a:chOff x="4420" y="-6533"/>
            <a:chExt cx="1550" cy="20988"/>
          </a:xfrm>
        </p:grpSpPr>
        <p:sp>
          <p:nvSpPr>
            <p:cNvPr id="7" name="矩形 6"/>
            <p:cNvSpPr/>
            <p:nvPr/>
          </p:nvSpPr>
          <p:spPr>
            <a:xfrm rot="18360000">
              <a:off x="-4312" y="4173"/>
              <a:ext cx="19314" cy="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8360000">
              <a:off x="-4612" y="2499"/>
              <a:ext cx="19314" cy="1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6254115" y="3506470"/>
            <a:ext cx="206375" cy="2063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54115" y="2197735"/>
            <a:ext cx="206375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54115" y="4799965"/>
            <a:ext cx="206375" cy="2063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1300" y="450215"/>
            <a:ext cx="1485900" cy="1485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34845" y="358775"/>
            <a:ext cx="276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【价格管理模块】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8" name="五边形 7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燕尾形 9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56640" y="941070"/>
            <a:ext cx="85585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</a:rPr>
              <a:t>管理员：收费目录管理和收费项目管理。</a:t>
            </a:r>
            <a:endParaRPr lang="zh-CN" altLang="en-US" sz="2000">
              <a:solidFill>
                <a:srgbClr val="0070C0"/>
              </a:solidFill>
            </a:endParaRPr>
          </a:p>
          <a:p>
            <a:r>
              <a:rPr lang="zh-CN" altLang="en-US" sz="2000">
                <a:solidFill>
                  <a:srgbClr val="0070C0"/>
                </a:solidFill>
              </a:rPr>
              <a:t>操作员：价格模板管理。</a:t>
            </a:r>
            <a:endParaRPr lang="zh-CN" altLang="en-US" sz="2000">
              <a:solidFill>
                <a:srgbClr val="0070C0"/>
              </a:solidFill>
            </a:endParaRPr>
          </a:p>
        </p:txBody>
      </p:sp>
      <p:pic>
        <p:nvPicPr>
          <p:cNvPr id="13" name="图片 12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1735455"/>
            <a:ext cx="10131422" cy="46800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42365" y="2907030"/>
            <a:ext cx="1789430" cy="1283970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34845" y="358775"/>
            <a:ext cx="3897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【管理员</a:t>
            </a:r>
            <a:r>
              <a:rPr lang="en-US" altLang="zh-CN" sz="2400"/>
              <a:t>-</a:t>
            </a:r>
            <a:r>
              <a:rPr lang="zh-CN" altLang="en-US" sz="2400"/>
              <a:t>收费目录管理】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8" name="五边形 7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燕尾形 9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4545" y="1075055"/>
            <a:ext cx="8558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作用：自行创建收费目录，方便后续将收费项目进行归类操作。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24330"/>
            <a:ext cx="10459734" cy="4824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140" y="1239520"/>
            <a:ext cx="10459734" cy="4824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80565" y="358140"/>
            <a:ext cx="3783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01-0</a:t>
            </a:r>
            <a:r>
              <a:rPr lang="zh-CN" altLang="en-US" sz="2400">
                <a:sym typeface="+mn-ea"/>
              </a:rPr>
              <a:t>1.新增收费目录</a:t>
            </a:r>
            <a:endParaRPr lang="zh-CN" altLang="en-US" sz="2400"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8" name="五边形 7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燕尾形 9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32075" y="2640965"/>
            <a:ext cx="1480820" cy="548005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肘形连接符 6"/>
          <p:cNvCxnSpPr>
            <a:stCxn id="6" idx="3"/>
          </p:cNvCxnSpPr>
          <p:nvPr/>
        </p:nvCxnSpPr>
        <p:spPr>
          <a:xfrm flipV="1">
            <a:off x="4112895" y="2034540"/>
            <a:ext cx="1283970" cy="88074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140" y="1490345"/>
            <a:ext cx="10459734" cy="48240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80565" y="358140"/>
            <a:ext cx="3783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01-0</a:t>
            </a:r>
            <a:r>
              <a:rPr lang="zh-CN" altLang="en-US" sz="2400">
                <a:sym typeface="+mn-ea"/>
              </a:rPr>
              <a:t>2.启用收费目录</a:t>
            </a:r>
            <a:endParaRPr lang="zh-CN" altLang="en-US" sz="2400"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10" name="五边形 9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燕尾形 11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燕尾形 12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20630" y="4356100"/>
            <a:ext cx="391160" cy="400685"/>
          </a:xfrm>
          <a:prstGeom prst="rect">
            <a:avLst/>
          </a:prstGeom>
          <a:noFill/>
          <a:ln w="28575" cmpd="sng">
            <a:solidFill>
              <a:schemeClr val="accent2">
                <a:lumMod val="20000"/>
                <a:lumOff val="8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肘形连接符 3"/>
          <p:cNvCxnSpPr>
            <a:stCxn id="6" idx="1"/>
          </p:cNvCxnSpPr>
          <p:nvPr/>
        </p:nvCxnSpPr>
        <p:spPr>
          <a:xfrm rot="10800000">
            <a:off x="7090410" y="3897630"/>
            <a:ext cx="3030220" cy="658495"/>
          </a:xfrm>
          <a:prstGeom prst="bentConnector3">
            <a:avLst>
              <a:gd name="adj1" fmla="val 49979"/>
            </a:avLst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>
            <a:off x="6340475" y="-30480"/>
            <a:ext cx="0" cy="696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66750" y="778510"/>
            <a:ext cx="1525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目录</a:t>
            </a:r>
            <a:endParaRPr lang="zh-CN" altLang="en-US" sz="4800"/>
          </a:p>
        </p:txBody>
      </p:sp>
      <p:sp>
        <p:nvSpPr>
          <p:cNvPr id="4" name="文本框 3"/>
          <p:cNvSpPr txBox="1"/>
          <p:nvPr/>
        </p:nvSpPr>
        <p:spPr>
          <a:xfrm>
            <a:off x="6682740" y="2039620"/>
            <a:ext cx="468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01【</a:t>
            </a:r>
            <a:r>
              <a:rPr lang="zh-CN" altLang="en-US" sz="2800">
                <a:solidFill>
                  <a:schemeClr val="bg1">
                    <a:lumMod val="50000"/>
                  </a:schemeClr>
                </a:solidFill>
              </a:rPr>
              <a:t>管理员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-收费目录管理】</a:t>
            </a:r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2740" y="3348990"/>
            <a:ext cx="520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02【</a:t>
            </a:r>
            <a:r>
              <a:rPr lang="zh-CN" altLang="en-US" sz="3200">
                <a:sym typeface="+mn-ea"/>
              </a:rPr>
              <a:t>管理员</a:t>
            </a:r>
            <a:r>
              <a:rPr lang="en-US" altLang="zh-CN" sz="3200">
                <a:sym typeface="+mn-ea"/>
              </a:rPr>
              <a:t>-</a:t>
            </a:r>
            <a:r>
              <a:rPr lang="en-US" altLang="zh-CN" sz="3200">
                <a:solidFill>
                  <a:schemeClr val="tx1"/>
                </a:solidFill>
              </a:rPr>
              <a:t>收费项目管理】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2740" y="4658360"/>
            <a:ext cx="468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03【</a:t>
            </a:r>
            <a:r>
              <a:rPr lang="zh-CN" altLang="en-US" sz="2800">
                <a:solidFill>
                  <a:schemeClr val="bg1">
                    <a:lumMod val="50000"/>
                  </a:schemeClr>
                </a:solidFill>
              </a:rPr>
              <a:t>操作员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</a:rPr>
              <a:t>-价格模版管理】</a:t>
            </a:r>
            <a:endParaRPr lang="en-US" altLang="zh-CN" sz="2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06700" y="-4148455"/>
            <a:ext cx="984250" cy="13327380"/>
            <a:chOff x="4420" y="-6533"/>
            <a:chExt cx="1550" cy="20988"/>
          </a:xfrm>
        </p:grpSpPr>
        <p:sp>
          <p:nvSpPr>
            <p:cNvPr id="7" name="矩形 6"/>
            <p:cNvSpPr/>
            <p:nvPr/>
          </p:nvSpPr>
          <p:spPr>
            <a:xfrm rot="18360000">
              <a:off x="-4312" y="4173"/>
              <a:ext cx="19314" cy="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8360000">
              <a:off x="-4612" y="2499"/>
              <a:ext cx="19314" cy="1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6254115" y="3506470"/>
            <a:ext cx="206375" cy="2063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54115" y="2197735"/>
            <a:ext cx="206375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54115" y="4799965"/>
            <a:ext cx="206375" cy="2063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1300" y="450215"/>
            <a:ext cx="1485900" cy="1485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934845" y="358775"/>
            <a:ext cx="3750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【管理员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收费项目管理】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62965" y="384175"/>
            <a:ext cx="1071245" cy="419735"/>
            <a:chOff x="7485" y="608"/>
            <a:chExt cx="2362" cy="926"/>
          </a:xfrm>
        </p:grpSpPr>
        <p:sp>
          <p:nvSpPr>
            <p:cNvPr id="8" name="五边形 7"/>
            <p:cNvSpPr/>
            <p:nvPr/>
          </p:nvSpPr>
          <p:spPr>
            <a:xfrm rot="10800000">
              <a:off x="8699" y="608"/>
              <a:ext cx="1149" cy="9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rot="10800000">
              <a:off x="7485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燕尾形 9"/>
            <p:cNvSpPr/>
            <p:nvPr/>
          </p:nvSpPr>
          <p:spPr>
            <a:xfrm rot="10800000">
              <a:off x="8110" y="618"/>
              <a:ext cx="842" cy="9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QQ图片20181129141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5565"/>
            <a:ext cx="1026160" cy="1026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5385" y="956945"/>
            <a:ext cx="9561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作用：从政府发布的全部收费项目中挑选，与企业添加的目录进行关联。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" y="1430020"/>
            <a:ext cx="10443157" cy="4824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1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2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3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4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5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6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5"/>
</p:tagLst>
</file>

<file path=ppt/tags/tag108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09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11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12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13.xml><?xml version="1.0" encoding="utf-8"?>
<p:tagLst xmlns:p="http://schemas.openxmlformats.org/presentationml/2006/main">
  <p:tag name="KSO_WM_TEMPLATE_CATEGORY" val="custom"/>
  <p:tag name="KSO_WM_TEMPLATE_INDEX" val="2018650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6505"/>
</p:tagLst>
</file>

<file path=ppt/tags/tag8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6505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INDEX" val="20186505"/>
  <p:tag name="KSO_WM_TEMPLATE_CATEGORY" val="custom"/>
  <p:tag name="KSO_WM_TEMPLATE_THUMBS_INDEX" val="1、2、3、4、1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20186505"/>
</p:tagLst>
</file>

<file path=ppt/tags/tag91.xml><?xml version="1.0" encoding="utf-8"?>
<p:tagLst xmlns:p="http://schemas.openxmlformats.org/presentationml/2006/main">
  <p:tag name="KSO_WM_TEMPLATE_CATEGORY" val="custom"/>
  <p:tag name="KSO_WM_TEMPLATE_INDEX" val="20186505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5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5"/>
</p:tagLst>
</file>

<file path=ppt/tags/tag94.xml><?xml version="1.0" encoding="utf-8"?>
<p:tagLst xmlns:p="http://schemas.openxmlformats.org/presentationml/2006/main">
  <p:tag name="KSO_WM_TEMPLATE_CATEGORY" val="custom"/>
  <p:tag name="KSO_WM_TEMPLATE_INDEX" val="20186505"/>
</p:tagLst>
</file>

<file path=ppt/tags/tag95.xml><?xml version="1.0" encoding="utf-8"?>
<p:tagLst xmlns:p="http://schemas.openxmlformats.org/presentationml/2006/main">
  <p:tag name="KSO_WM_TEMPLATE_CATEGORY" val="custom"/>
  <p:tag name="KSO_WM_TEMPLATE_INDEX" val="20186505"/>
</p:tagLst>
</file>

<file path=ppt/tags/tag96.xml><?xml version="1.0" encoding="utf-8"?>
<p:tagLst xmlns:p="http://schemas.openxmlformats.org/presentationml/2006/main">
  <p:tag name="KSO_WM_TEMPLATE_CATEGORY" val="custom"/>
  <p:tag name="KSO_WM_TEMPLATE_INDEX" val="20186505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5"/>
</p:tagLst>
</file>

<file path=ppt/tags/tag98.xml><?xml version="1.0" encoding="utf-8"?>
<p:tagLst xmlns:p="http://schemas.openxmlformats.org/presentationml/2006/main">
  <p:tag name="KSO_WM_TEMPLATE_CATEGORY" val="custom"/>
  <p:tag name="KSO_WM_TEMPLATE_INDEX" val="20186505"/>
</p:tagLst>
</file>

<file path=ppt/tags/tag99.xml><?xml version="1.0" encoding="utf-8"?>
<p:tagLst xmlns:p="http://schemas.openxmlformats.org/presentationml/2006/main">
  <p:tag name="KSO_WM_TEMPLATE_CATEGORY" val="custom"/>
  <p:tag name="KSO_WM_TEMPLATE_INDEX" val="20186505"/>
</p:tagLst>
</file>

<file path=ppt/theme/theme1.xml><?xml version="1.0" encoding="utf-8"?>
<a:theme xmlns:a="http://schemas.openxmlformats.org/drawingml/2006/main" name="1_Office 主题​​">
  <a:themeElements>
    <a:clrScheme name="89-1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5D739A"/>
      </a:accent1>
      <a:accent2>
        <a:srgbClr val="6997AF"/>
      </a:accent2>
      <a:accent3>
        <a:srgbClr val="84ACB6"/>
      </a:accent3>
      <a:accent4>
        <a:srgbClr val="AD84C6"/>
      </a:accent4>
      <a:accent5>
        <a:srgbClr val="8784C7"/>
      </a:accent5>
      <a:accent6>
        <a:srgbClr val="009589"/>
      </a:accent6>
      <a:hlink>
        <a:srgbClr val="69A020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WPS 演示</Application>
  <PresentationFormat>宽屏</PresentationFormat>
  <Paragraphs>160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MMC</dc:creator>
  <cp:lastModifiedBy>一心</cp:lastModifiedBy>
  <cp:revision>35</cp:revision>
  <dcterms:created xsi:type="dcterms:W3CDTF">2018-11-29T02:43:00Z</dcterms:created>
  <dcterms:modified xsi:type="dcterms:W3CDTF">2019-01-08T04:07:55Z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2052-11.1.0.8236</vt:lpwstr>
  </property>
</Properties>
</file>